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media/image29.png" ContentType="image/png"/>
  <Override PartName="/ppt/media/image7.png" ContentType="image/png"/>
  <Override PartName="/ppt/media/image16.png" ContentType="image/png"/>
  <Override PartName="/ppt/media/image11.png" ContentType="image/png"/>
  <Override PartName="/ppt/media/image2.png" ContentType="image/png"/>
  <Override PartName="/ppt/media/image17.png" ContentType="image/png"/>
  <Override PartName="/ppt/media/image8.png" ContentType="image/png"/>
  <Override PartName="/ppt/media/image3.png" ContentType="image/png"/>
  <Override PartName="/ppt/media/image12.png" ContentType="image/png"/>
  <Override PartName="/ppt/media/image18.png" ContentType="image/png"/>
  <Override PartName="/ppt/media/image20.png" ContentType="image/png"/>
  <Override PartName="/ppt/media/image9.png" ContentType="image/png"/>
  <Override PartName="/ppt/media/image4.png" ContentType="image/png"/>
  <Override PartName="/ppt/media/image13.png" ContentType="image/png"/>
  <Override PartName="/ppt/media/image30.png" ContentType="image/png"/>
  <Override PartName="/ppt/media/image28.png" ContentType="image/png"/>
  <Override PartName="/ppt/media/image10.png" ContentType="image/png"/>
  <Override PartName="/ppt/media/image1.png" ContentType="image/png"/>
  <Override PartName="/ppt/media/image6.png" ContentType="image/png"/>
  <Override PartName="/ppt/media/image15.png" ContentType="image/png"/>
  <Override PartName="/ppt/media/image5.png" ContentType="image/png"/>
  <Override PartName="/ppt/media/image14.png" ContentType="image/png"/>
  <Override PartName="/ppt/media/image19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9D078E4-6892-4B37-A4FE-DC4F6DFA43C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3F52900A-4305-46D2-93EA-2FA58F86C32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EECA58EB-D2A2-4024-ABC3-03492C0C8D6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76E5288-8BAD-4D0C-996E-DD13BDB2290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E418752-E3B1-412E-A25F-D19EA922ABE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3A47CD1-417C-4A79-8F1E-928B004283B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C5367344-7FED-4BFA-AA59-ADA558D337E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4347CA1-D794-4806-9952-187B3CCDA04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C8DB8ED1-1F07-4B16-B89F-280539B6915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16B64814-94A4-45FC-AF4E-31035D3078C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9119D82B-E663-47A9-A52F-4E51E91AA6A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s-E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D885911-3922-473C-B055-D0D6373DB60F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&lt;número&gt;</a:t>
            </a:fld>
            <a:endParaRPr b="0" lang="es-E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editar el formato </a:t>
            </a: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del texto de título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buNone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124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55701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83F38AB-EAEC-47CA-B143-4C50A12DC321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&lt;número&gt;</a:t>
            </a:fld>
            <a:endParaRPr b="0" lang="es-E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>
              <a:buNone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24994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61BE81E-D63F-45B7-9991-078F157D4256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&lt;número&gt;</a:t>
            </a:fld>
            <a:endParaRPr b="0" lang="es-E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9329"/>
          </a:bodyPr>
          <a:p>
            <a:pPr indent="0"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Pulse </a:t>
            </a: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para </a:t>
            </a: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editar el </a:t>
            </a: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formato </a:t>
            </a: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del texto </a:t>
            </a: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de título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 rot="5400000">
            <a:off x="2309400" y="-251640"/>
            <a:ext cx="4525560" cy="8229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6249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23E0AC9-7341-4578-86D4-1BDA91D8017D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&lt;número&gt;</a:t>
            </a:fld>
            <a:endParaRPr b="0" lang="es-E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 rot="5400000">
            <a:off x="4732560" y="2171520"/>
            <a:ext cx="5851080" cy="2057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 rot="5400000">
            <a:off x="541800" y="190080"/>
            <a:ext cx="5851080" cy="6019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061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9280E33-EAD5-4CD5-916D-6D1B476CE716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&lt;número&gt;</a:t>
            </a:fld>
            <a:endParaRPr b="0" lang="es-E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5E9D870-A357-44B5-BDF7-2911350C6115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&lt;número&gt;</a:t>
            </a:fld>
            <a:endParaRPr b="0" lang="es-E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9329"/>
          </a:bodyPr>
          <a:p>
            <a:pPr indent="0"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AA72ABD-606C-4591-A492-41FD2F37A856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&lt;número&gt;</a:t>
            </a:fld>
            <a:endParaRPr b="0" lang="es-E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buNone/>
            </a:pPr>
            <a:r>
              <a:rPr b="0" lang="es-ES" sz="40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43472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F4C457F-4ADF-474D-A56D-7CCDF13B1FE1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&lt;número&gt;</a:t>
            </a:fld>
            <a:endParaRPr b="0" lang="es-E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9329"/>
          </a:bodyPr>
          <a:p>
            <a:pPr indent="0"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6534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65342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4F2CAE4-F3CC-49DE-8069-58C9D6D71B0C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&lt;número&gt;</a:t>
            </a:fld>
            <a:endParaRPr b="0" lang="es-E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9329"/>
          </a:bodyPr>
          <a:p>
            <a:pPr indent="0"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6247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497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 fontScale="6247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4970" lnSpcReduction="2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4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8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A7953EB-1394-49CE-A0AE-186C718D9D79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&lt;número&gt;</a:t>
            </a:fld>
            <a:endParaRPr b="0" lang="es-E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79329"/>
          </a:bodyPr>
          <a:p>
            <a:pPr indent="0"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&lt;fecha/hora&gt;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s-E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Times New Roman"/>
              </a:rPr>
              <a:t>&lt;pie de página&gt;</a:t>
            </a:r>
            <a:endParaRPr b="0" lang="es-E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1456513-3545-4C8D-930F-1734D977B47E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&lt;número&gt;</a:t>
            </a:fld>
            <a:endParaRPr b="0" lang="es-E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6.png"/><Relationship Id="rId3" Type="http://schemas.openxmlformats.org/officeDocument/2006/relationships/image" Target="../media/image26.png"/><Relationship Id="rId4" Type="http://schemas.openxmlformats.org/officeDocument/2006/relationships/image" Target="../media/image26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1f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84;p13" descr="image.png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68" name="Google Shape;85;p13"/>
          <p:cNvSpPr/>
          <p:nvPr/>
        </p:nvSpPr>
        <p:spPr>
          <a:xfrm>
            <a:off x="315360" y="1851840"/>
            <a:ext cx="11561040" cy="160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tabLst>
                <a:tab algn="l" pos="0"/>
              </a:tabLst>
            </a:pPr>
            <a:r>
              <a:rPr b="1" lang="en-US" sz="4800" spc="-1" strike="noStrike">
                <a:solidFill>
                  <a:srgbClr val="d4af37"/>
                </a:solidFill>
                <a:latin typeface="Urbanist"/>
                <a:ea typeface="Urbanist"/>
              </a:rPr>
              <a:t>CONFERENCIA EUROPEA DE MIEMBROS SOLTEROS</a:t>
            </a:r>
            <a:endParaRPr b="0" lang="es-ES" sz="4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Google Shape;86;p13"/>
          <p:cNvSpPr/>
          <p:nvPr/>
        </p:nvSpPr>
        <p:spPr>
          <a:xfrm>
            <a:off x="590400" y="3383280"/>
            <a:ext cx="1101060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tabLst>
                <a:tab algn="l" pos="0"/>
              </a:tabLst>
            </a:pPr>
            <a:r>
              <a:rPr b="0" i="1" lang="en-US" sz="1800" spc="-1" strike="noStrike">
                <a:solidFill>
                  <a:srgbClr val="cbd5e1"/>
                </a:solidFill>
                <a:latin typeface="Lato"/>
                <a:ea typeface="Lato"/>
              </a:rPr>
              <a:t>Madrid, Diciembre de 2027</a:t>
            </a:r>
            <a:endParaRPr b="0" lang="es-ES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Google Shape;87;p13"/>
          <p:cNvSpPr/>
          <p:nvPr/>
        </p:nvSpPr>
        <p:spPr>
          <a:xfrm>
            <a:off x="5143680" y="4129920"/>
            <a:ext cx="1904760" cy="28080"/>
          </a:xfrm>
          <a:prstGeom prst="rect">
            <a:avLst/>
          </a:prstGeom>
          <a:solidFill>
            <a:srgbClr val="d4af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4040" bIns="140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Google Shape;88;p13"/>
          <p:cNvSpPr/>
          <p:nvPr/>
        </p:nvSpPr>
        <p:spPr>
          <a:xfrm>
            <a:off x="315360" y="4539240"/>
            <a:ext cx="1156104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ffffff"/>
                </a:solidFill>
                <a:latin typeface="Urbanist Medium"/>
                <a:ea typeface="Urbanist Medium"/>
              </a:rPr>
              <a:t>PROPUESTA ESTRATÉGICA PARA LA ESTACA</a:t>
            </a:r>
            <a:endParaRPr b="0" lang="es-ES" sz="2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1f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207;p22" descr="image.png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55" name="Google Shape;208;p22"/>
          <p:cNvGraphicFramePr/>
          <p:nvPr/>
        </p:nvGraphicFramePr>
        <p:xfrm>
          <a:off x="590400" y="2562120"/>
          <a:ext cx="11010600" cy="2057040"/>
        </p:xfrm>
        <a:graphic>
          <a:graphicData uri="http://schemas.openxmlformats.org/drawingml/2006/table">
            <a:tbl>
              <a:tblPr/>
              <a:tblGrid>
                <a:gridCol w="2446560"/>
                <a:gridCol w="2534040"/>
                <a:gridCol w="6029640"/>
              </a:tblGrid>
              <a:tr h="51408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50" spc="-1" strike="noStrike">
                          <a:solidFill>
                            <a:srgbClr val="001f3f"/>
                          </a:solidFill>
                          <a:latin typeface="Lato"/>
                          <a:ea typeface="Lato"/>
                        </a:rPr>
                        <a:t>Nombre</a:t>
                      </a:r>
                      <a:endParaRPr b="0" lang="es-ES" sz="16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d4af3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50" spc="-1" strike="noStrike">
                          <a:solidFill>
                            <a:srgbClr val="001f3f"/>
                          </a:solidFill>
                          <a:latin typeface="Lato"/>
                          <a:ea typeface="Lato"/>
                        </a:rPr>
                        <a:t>Origen</a:t>
                      </a:r>
                      <a:endParaRPr b="0" lang="es-ES" sz="16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d4af37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650" spc="-1" strike="noStrike">
                          <a:solidFill>
                            <a:srgbClr val="001f3f"/>
                          </a:solidFill>
                          <a:latin typeface="Lato"/>
                          <a:ea typeface="Lato"/>
                        </a:rPr>
                        <a:t>Especialidad</a:t>
                      </a:r>
                      <a:endParaRPr b="0" lang="es-ES" sz="16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d4af37"/>
                    </a:solidFill>
                  </a:tcPr>
                </a:tc>
              </a:tr>
              <a:tr h="51408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350" spc="-1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</a:rPr>
                        <a:t>Francisco Castro L.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</a:rPr>
                        <a:t>Estaca Madrid-Este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</a:rPr>
                        <a:t>Organización de eventos internacionales y logística.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729fcf"/>
                    </a:solidFill>
                  </a:tcPr>
                </a:tc>
              </a:tr>
              <a:tr h="51408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350" spc="-1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Manuel Ángel García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Estaca Granada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Lato"/>
                          <a:ea typeface="Lato"/>
                        </a:rPr>
                        <a:t>Representación de AS y gestión de programas regionales.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e8ecf4"/>
                    </a:solidFill>
                  </a:tcPr>
                </a:tc>
              </a:tr>
              <a:tr h="514080"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350" spc="-1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</a:rPr>
                        <a:t>Vangelina González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</a:rPr>
                        <a:t>Estaca Madrid-Centro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63360" rIns="63360" tIns="25200" bIns="25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ffffff"/>
                          </a:solidFill>
                          <a:latin typeface="Lato"/>
                          <a:ea typeface="Lato"/>
                        </a:rPr>
                        <a:t>Relaciones públicas y gestión de hospitalidad en el Templo.</a:t>
                      </a:r>
                      <a:endParaRPr b="0" lang="es-ES" sz="135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156" name="Google Shape;209;p22"/>
          <p:cNvSpPr/>
          <p:nvPr/>
        </p:nvSpPr>
        <p:spPr>
          <a:xfrm>
            <a:off x="590400" y="4809960"/>
            <a:ext cx="110106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0" i="1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*Bajo la supervisión de las Estacas promotoras y la colaboración de especialistas en tecnología, música, comunicaciones, etc.</a:t>
            </a:r>
            <a:endParaRPr b="0" lang="es-E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Google Shape;210;p22"/>
          <p:cNvSpPr/>
          <p:nvPr/>
        </p:nvSpPr>
        <p:spPr>
          <a:xfrm>
            <a:off x="590400" y="3595680"/>
            <a:ext cx="2446200" cy="9000"/>
          </a:xfrm>
          <a:prstGeom prst="rect">
            <a:avLst/>
          </a:prstGeom>
          <a:solidFill>
            <a:srgbClr val="d4af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4680" bIns="46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Google Shape;211;p22"/>
          <p:cNvSpPr/>
          <p:nvPr/>
        </p:nvSpPr>
        <p:spPr>
          <a:xfrm>
            <a:off x="3037320" y="3595680"/>
            <a:ext cx="2534040" cy="9000"/>
          </a:xfrm>
          <a:prstGeom prst="rect">
            <a:avLst/>
          </a:prstGeom>
          <a:solidFill>
            <a:srgbClr val="d4af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4680" bIns="46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Google Shape;212;p22"/>
          <p:cNvSpPr/>
          <p:nvPr/>
        </p:nvSpPr>
        <p:spPr>
          <a:xfrm>
            <a:off x="5571360" y="3595680"/>
            <a:ext cx="6029640" cy="9000"/>
          </a:xfrm>
          <a:prstGeom prst="rect">
            <a:avLst/>
          </a:prstGeom>
          <a:solidFill>
            <a:srgbClr val="d4af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4680" bIns="46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Google Shape;213;p22"/>
          <p:cNvSpPr/>
          <p:nvPr/>
        </p:nvSpPr>
        <p:spPr>
          <a:xfrm>
            <a:off x="590400" y="4100400"/>
            <a:ext cx="2446200" cy="9000"/>
          </a:xfrm>
          <a:prstGeom prst="rect">
            <a:avLst/>
          </a:prstGeom>
          <a:solidFill>
            <a:srgbClr val="d4af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4680" bIns="46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Google Shape;214;p22"/>
          <p:cNvSpPr/>
          <p:nvPr/>
        </p:nvSpPr>
        <p:spPr>
          <a:xfrm>
            <a:off x="3037320" y="4100400"/>
            <a:ext cx="2534040" cy="9000"/>
          </a:xfrm>
          <a:prstGeom prst="rect">
            <a:avLst/>
          </a:prstGeom>
          <a:solidFill>
            <a:srgbClr val="d4af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4680" bIns="46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Google Shape;215;p22"/>
          <p:cNvSpPr/>
          <p:nvPr/>
        </p:nvSpPr>
        <p:spPr>
          <a:xfrm>
            <a:off x="5571360" y="4100400"/>
            <a:ext cx="6029640" cy="9000"/>
          </a:xfrm>
          <a:prstGeom prst="rect">
            <a:avLst/>
          </a:prstGeom>
          <a:solidFill>
            <a:srgbClr val="d4af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4680" bIns="46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Google Shape;216;p22"/>
          <p:cNvSpPr/>
          <p:nvPr/>
        </p:nvSpPr>
        <p:spPr>
          <a:xfrm>
            <a:off x="590400" y="4605480"/>
            <a:ext cx="2446200" cy="9000"/>
          </a:xfrm>
          <a:prstGeom prst="rect">
            <a:avLst/>
          </a:prstGeom>
          <a:solidFill>
            <a:srgbClr val="d4af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4680" bIns="46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Google Shape;217;p22"/>
          <p:cNvSpPr/>
          <p:nvPr/>
        </p:nvSpPr>
        <p:spPr>
          <a:xfrm>
            <a:off x="3037320" y="4605480"/>
            <a:ext cx="2534040" cy="9000"/>
          </a:xfrm>
          <a:prstGeom prst="rect">
            <a:avLst/>
          </a:prstGeom>
          <a:solidFill>
            <a:srgbClr val="d4af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4680" bIns="46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Google Shape;218;p22"/>
          <p:cNvSpPr/>
          <p:nvPr/>
        </p:nvSpPr>
        <p:spPr>
          <a:xfrm>
            <a:off x="5571360" y="4605480"/>
            <a:ext cx="6029640" cy="9000"/>
          </a:xfrm>
          <a:prstGeom prst="rect">
            <a:avLst/>
          </a:prstGeom>
          <a:solidFill>
            <a:srgbClr val="d4af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4680" bIns="46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Google Shape;219;p22"/>
          <p:cNvSpPr/>
          <p:nvPr/>
        </p:nvSpPr>
        <p:spPr>
          <a:xfrm>
            <a:off x="781200" y="590400"/>
            <a:ext cx="1136124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850" spc="-1" strike="noStrike">
                <a:solidFill>
                  <a:srgbClr val="d4af37"/>
                </a:solidFill>
                <a:latin typeface="Urbanist"/>
                <a:ea typeface="Urbanist"/>
              </a:rPr>
              <a:t>LIDERAZGO Y ORGANIZACIÓN</a:t>
            </a:r>
            <a:endParaRPr b="0" lang="es-ES" sz="28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7" name="Google Shape;220;p22"/>
          <p:cNvSpPr/>
          <p:nvPr/>
        </p:nvSpPr>
        <p:spPr>
          <a:xfrm>
            <a:off x="590400" y="590400"/>
            <a:ext cx="47160" cy="437760"/>
          </a:xfrm>
          <a:prstGeom prst="rect">
            <a:avLst/>
          </a:prstGeom>
          <a:solidFill>
            <a:srgbClr val="d4af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1f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225;p23" descr="image.png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69" name="Google Shape;226;p23"/>
          <p:cNvSpPr/>
          <p:nvPr/>
        </p:nvSpPr>
        <p:spPr>
          <a:xfrm>
            <a:off x="971640" y="3014640"/>
            <a:ext cx="106297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1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Red Europea:</a:t>
            </a:r>
            <a:r>
              <a:rPr b="0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 Establecimiento de una plataforma online supervisada para mantener la hermandad.</a:t>
            </a:r>
            <a:endParaRPr b="0" lang="es-E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0" name="Google Shape;227;p23"/>
          <p:cNvSpPr/>
          <p:nvPr/>
        </p:nvSpPr>
        <p:spPr>
          <a:xfrm>
            <a:off x="971640" y="3462480"/>
            <a:ext cx="106297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1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Devocional Mundial:</a:t>
            </a:r>
            <a:r>
              <a:rPr b="0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 Retransmisión vía streaming para miembros solteros en todo el mundo.</a:t>
            </a:r>
            <a:endParaRPr b="0" lang="es-E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Google Shape;228;p23"/>
          <p:cNvSpPr/>
          <p:nvPr/>
        </p:nvSpPr>
        <p:spPr>
          <a:xfrm>
            <a:off x="971640" y="3909960"/>
            <a:ext cx="106297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1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Conclusiones Estratégicas:</a:t>
            </a:r>
            <a:r>
              <a:rPr b="0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 Recopilación y difusión de experiencias a todas las Estacas de Europa.</a:t>
            </a:r>
            <a:endParaRPr b="0" lang="es-E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Google Shape;229;p23"/>
          <p:cNvSpPr/>
          <p:nvPr/>
        </p:nvSpPr>
        <p:spPr>
          <a:xfrm>
            <a:off x="971640" y="4357800"/>
            <a:ext cx="106297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1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Continuidad:</a:t>
            </a:r>
            <a:r>
              <a:rPr b="0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 Perpetuar el contacto y los logros más allá del evento físico.</a:t>
            </a:r>
            <a:endParaRPr b="0" lang="es-ES" sz="15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3" name="Google Shape;230;p23" descr="image.png"/>
          <p:cNvPicPr/>
          <p:nvPr/>
        </p:nvPicPr>
        <p:blipFill>
          <a:blip r:embed="rId2"/>
          <a:stretch/>
        </p:blipFill>
        <p:spPr>
          <a:xfrm>
            <a:off x="590400" y="3057480"/>
            <a:ext cx="190080" cy="199800"/>
          </a:xfrm>
          <a:prstGeom prst="rect">
            <a:avLst/>
          </a:prstGeom>
          <a:ln w="0">
            <a:noFill/>
          </a:ln>
        </p:spPr>
      </p:pic>
      <p:pic>
        <p:nvPicPr>
          <p:cNvPr id="174" name="Google Shape;231;p23" descr="image.png"/>
          <p:cNvPicPr/>
          <p:nvPr/>
        </p:nvPicPr>
        <p:blipFill>
          <a:blip r:embed="rId3"/>
          <a:stretch/>
        </p:blipFill>
        <p:spPr>
          <a:xfrm>
            <a:off x="590400" y="3505320"/>
            <a:ext cx="218880" cy="199800"/>
          </a:xfrm>
          <a:prstGeom prst="rect">
            <a:avLst/>
          </a:prstGeom>
          <a:ln w="0">
            <a:noFill/>
          </a:ln>
        </p:spPr>
      </p:pic>
      <p:pic>
        <p:nvPicPr>
          <p:cNvPr id="175" name="Google Shape;232;p23" descr="image.png"/>
          <p:cNvPicPr/>
          <p:nvPr/>
        </p:nvPicPr>
        <p:blipFill>
          <a:blip r:embed="rId4"/>
          <a:stretch/>
        </p:blipFill>
        <p:spPr>
          <a:xfrm>
            <a:off x="590400" y="3952800"/>
            <a:ext cx="218880" cy="199800"/>
          </a:xfrm>
          <a:prstGeom prst="rect">
            <a:avLst/>
          </a:prstGeom>
          <a:ln w="0">
            <a:noFill/>
          </a:ln>
        </p:spPr>
      </p:pic>
      <p:pic>
        <p:nvPicPr>
          <p:cNvPr id="176" name="Google Shape;233;p23" descr="image.png"/>
          <p:cNvPicPr/>
          <p:nvPr/>
        </p:nvPicPr>
        <p:blipFill>
          <a:blip r:embed="rId5"/>
          <a:stretch/>
        </p:blipFill>
        <p:spPr>
          <a:xfrm>
            <a:off x="590400" y="4400640"/>
            <a:ext cx="218880" cy="199800"/>
          </a:xfrm>
          <a:prstGeom prst="rect">
            <a:avLst/>
          </a:prstGeom>
          <a:ln w="0">
            <a:noFill/>
          </a:ln>
        </p:spPr>
      </p:pic>
      <p:sp>
        <p:nvSpPr>
          <p:cNvPr id="177" name="Google Shape;234;p23"/>
          <p:cNvSpPr/>
          <p:nvPr/>
        </p:nvSpPr>
        <p:spPr>
          <a:xfrm>
            <a:off x="781200" y="590400"/>
            <a:ext cx="1136124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850" spc="-1" strike="noStrike">
                <a:solidFill>
                  <a:srgbClr val="d4af37"/>
                </a:solidFill>
                <a:latin typeface="Urbanist"/>
                <a:ea typeface="Urbanist"/>
              </a:rPr>
              <a:t>IMPACTO Y RESULTADOS</a:t>
            </a:r>
            <a:endParaRPr b="0" lang="es-ES" sz="28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Google Shape;235;p23"/>
          <p:cNvSpPr/>
          <p:nvPr/>
        </p:nvSpPr>
        <p:spPr>
          <a:xfrm>
            <a:off x="590400" y="590400"/>
            <a:ext cx="47160" cy="437760"/>
          </a:xfrm>
          <a:prstGeom prst="rect">
            <a:avLst/>
          </a:prstGeom>
          <a:solidFill>
            <a:srgbClr val="d4af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1f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240;p24" descr="image.png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80" name="Google Shape;241;p24"/>
          <p:cNvSpPr/>
          <p:nvPr/>
        </p:nvSpPr>
        <p:spPr>
          <a:xfrm>
            <a:off x="2655720" y="1980360"/>
            <a:ext cx="688068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6000" spc="-1" strike="noStrike">
                <a:solidFill>
                  <a:srgbClr val="d4af37"/>
                </a:solidFill>
                <a:latin typeface="Urbanist"/>
                <a:ea typeface="Urbanist"/>
              </a:rPr>
              <a:t>¿PREGUNTAS?</a:t>
            </a:r>
            <a:endParaRPr b="0" lang="es-ES" sz="6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Google Shape;242;p24"/>
          <p:cNvSpPr/>
          <p:nvPr/>
        </p:nvSpPr>
        <p:spPr>
          <a:xfrm>
            <a:off x="5619600" y="3085200"/>
            <a:ext cx="952200" cy="28080"/>
          </a:xfrm>
          <a:prstGeom prst="rect">
            <a:avLst/>
          </a:prstGeom>
          <a:solidFill>
            <a:srgbClr val="d4af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14040" bIns="140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Google Shape;243;p24"/>
          <p:cNvSpPr/>
          <p:nvPr/>
        </p:nvSpPr>
        <p:spPr>
          <a:xfrm>
            <a:off x="2819520" y="3380400"/>
            <a:ext cx="6552720" cy="101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e2e8f0"/>
                </a:solidFill>
                <a:latin typeface="Lato"/>
                <a:ea typeface="Lato"/>
              </a:rPr>
              <a:t>"Escogidos en el horno de la aflicción para servir en Sión."</a:t>
            </a:r>
            <a:endParaRPr b="0" lang="es-ES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" name="Google Shape;244;p24"/>
          <p:cNvSpPr/>
          <p:nvPr/>
        </p:nvSpPr>
        <p:spPr>
          <a:xfrm>
            <a:off x="2819520" y="4283280"/>
            <a:ext cx="655272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tabLst>
                <a:tab algn="l" pos="0"/>
              </a:tabLst>
            </a:pPr>
            <a:r>
              <a:rPr b="0" i="1" lang="en-US" sz="1800" spc="-1" strike="noStrike">
                <a:solidFill>
                  <a:srgbClr val="cbd5e1"/>
                </a:solidFill>
                <a:latin typeface="Lato"/>
                <a:ea typeface="Lato"/>
              </a:rPr>
              <a:t>Trabajando unidos por el recogimiento de Israel.</a:t>
            </a:r>
            <a:endParaRPr b="0" lang="es-ES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1f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93;p14" descr="image.png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73" name="Google Shape;94;p14"/>
          <p:cNvSpPr/>
          <p:nvPr/>
        </p:nvSpPr>
        <p:spPr>
          <a:xfrm>
            <a:off x="2095560" y="2590920"/>
            <a:ext cx="800064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4500" spc="-1" strike="noStrike">
                <a:solidFill>
                  <a:srgbClr val="d4af37"/>
                </a:solidFill>
                <a:latin typeface="Urbanist"/>
                <a:ea typeface="Urbanist"/>
              </a:rPr>
              <a:t>PROPÓSITO Y VISIÓN</a:t>
            </a:r>
            <a:endParaRPr b="0" lang="es-ES" sz="4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Google Shape;95;p14"/>
          <p:cNvSpPr/>
          <p:nvPr/>
        </p:nvSpPr>
        <p:spPr>
          <a:xfrm>
            <a:off x="2286000" y="3467160"/>
            <a:ext cx="7619760" cy="10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Celebración de un encuentro anual para miembros solteros de Europa durante una semana, proporcionando identidad, pertenencia y una conexión profunda con los planes del Señor.</a:t>
            </a:r>
            <a:endParaRPr b="0" lang="es-ES" sz="15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1f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100;p15" descr="image.png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76" name="Google Shape;101;p15" descr="image.png"/>
          <p:cNvPicPr/>
          <p:nvPr/>
        </p:nvPicPr>
        <p:blipFill>
          <a:blip r:embed="rId2"/>
          <a:stretch/>
        </p:blipFill>
        <p:spPr>
          <a:xfrm>
            <a:off x="590400" y="2733840"/>
            <a:ext cx="5266800" cy="2209320"/>
          </a:xfrm>
          <a:prstGeom prst="rect">
            <a:avLst/>
          </a:prstGeom>
          <a:ln w="0">
            <a:noFill/>
          </a:ln>
        </p:spPr>
      </p:pic>
      <p:pic>
        <p:nvPicPr>
          <p:cNvPr id="77" name="Google Shape;102;p15" descr="image.png"/>
          <p:cNvPicPr/>
          <p:nvPr/>
        </p:nvPicPr>
        <p:blipFill>
          <a:blip r:embed="rId3"/>
          <a:stretch/>
        </p:blipFill>
        <p:spPr>
          <a:xfrm>
            <a:off x="6334200" y="2733840"/>
            <a:ext cx="5266800" cy="2209320"/>
          </a:xfrm>
          <a:prstGeom prst="rect">
            <a:avLst/>
          </a:prstGeom>
          <a:ln w="0">
            <a:noFill/>
          </a:ln>
        </p:spPr>
      </p:pic>
      <p:sp>
        <p:nvSpPr>
          <p:cNvPr id="78" name="Google Shape;103;p15"/>
          <p:cNvSpPr/>
          <p:nvPr/>
        </p:nvSpPr>
        <p:spPr>
          <a:xfrm>
            <a:off x="768960" y="3029040"/>
            <a:ext cx="491040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ffffff"/>
                </a:solidFill>
                <a:latin typeface="Urbanist Medium"/>
                <a:ea typeface="Urbanist Medium"/>
              </a:rPr>
              <a:t>PRES. M. RUSSELL BALLARD</a:t>
            </a:r>
            <a:endParaRPr b="0" lang="es-ES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Google Shape;104;p15"/>
          <p:cNvSpPr/>
          <p:nvPr/>
        </p:nvSpPr>
        <p:spPr>
          <a:xfrm>
            <a:off x="885960" y="3543480"/>
            <a:ext cx="4676400" cy="10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"Más de la mitad de los adultos de la Iglesia son solteros... llamemos a nuestros miembros a servir, elevar y enseñar." (2021)</a:t>
            </a:r>
            <a:endParaRPr b="0" lang="es-E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Google Shape;105;p15"/>
          <p:cNvSpPr/>
          <p:nvPr/>
        </p:nvSpPr>
        <p:spPr>
          <a:xfrm>
            <a:off x="6512400" y="3029040"/>
            <a:ext cx="491040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ffffff"/>
                </a:solidFill>
                <a:latin typeface="Urbanist Medium"/>
                <a:ea typeface="Urbanist Medium"/>
              </a:rPr>
              <a:t>PRES. JAMES E. FAUST</a:t>
            </a:r>
            <a:endParaRPr b="0" lang="es-ES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Google Shape;106;p15"/>
          <p:cNvSpPr/>
          <p:nvPr/>
        </p:nvSpPr>
        <p:spPr>
          <a:xfrm>
            <a:off x="6629400" y="3543480"/>
            <a:ext cx="4676400" cy="10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"Deseamos que todos sientan que pertenecen a la Iglesia... debemos llegar a cada persona en particular." (1972)</a:t>
            </a:r>
            <a:endParaRPr b="0" lang="es-E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Google Shape;107;p15"/>
          <p:cNvSpPr/>
          <p:nvPr/>
        </p:nvSpPr>
        <p:spPr>
          <a:xfrm>
            <a:off x="781200" y="590400"/>
            <a:ext cx="1136124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850" spc="-1" strike="noStrike">
                <a:solidFill>
                  <a:srgbClr val="d4af37"/>
                </a:solidFill>
                <a:latin typeface="Urbanist"/>
                <a:ea typeface="Urbanist"/>
              </a:rPr>
              <a:t>FUNDAMENTO PROFÉTICO</a:t>
            </a:r>
            <a:endParaRPr b="0" lang="es-ES" sz="28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Google Shape;108;p15"/>
          <p:cNvSpPr/>
          <p:nvPr/>
        </p:nvSpPr>
        <p:spPr>
          <a:xfrm>
            <a:off x="590400" y="590400"/>
            <a:ext cx="47160" cy="437760"/>
          </a:xfrm>
          <a:prstGeom prst="rect">
            <a:avLst/>
          </a:prstGeom>
          <a:solidFill>
            <a:srgbClr val="d4af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1f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113;p16" descr="image.png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85" name="Google Shape;114;p16" descr="image.png"/>
          <p:cNvPicPr/>
          <p:nvPr/>
        </p:nvPicPr>
        <p:blipFill>
          <a:blip r:embed="rId2"/>
          <a:stretch/>
        </p:blipFill>
        <p:spPr>
          <a:xfrm>
            <a:off x="6334200" y="1933560"/>
            <a:ext cx="5266800" cy="3809520"/>
          </a:xfrm>
          <a:prstGeom prst="rect">
            <a:avLst/>
          </a:prstGeom>
          <a:ln w="0">
            <a:noFill/>
          </a:ln>
        </p:spPr>
      </p:pic>
      <p:pic>
        <p:nvPicPr>
          <p:cNvPr id="86" name="Google Shape;115;p16" descr="image.png"/>
          <p:cNvPicPr/>
          <p:nvPr/>
        </p:nvPicPr>
        <p:blipFill>
          <a:blip r:embed="rId3"/>
          <a:stretch/>
        </p:blipFill>
        <p:spPr>
          <a:xfrm>
            <a:off x="6343560" y="1943280"/>
            <a:ext cx="5248080" cy="3790440"/>
          </a:xfrm>
          <a:prstGeom prst="rect">
            <a:avLst/>
          </a:prstGeom>
          <a:ln w="0">
            <a:noFill/>
          </a:ln>
        </p:spPr>
      </p:pic>
      <p:sp>
        <p:nvSpPr>
          <p:cNvPr id="87" name="Google Shape;116;p16"/>
          <p:cNvSpPr/>
          <p:nvPr/>
        </p:nvSpPr>
        <p:spPr>
          <a:xfrm>
            <a:off x="971640" y="2085840"/>
            <a:ext cx="488592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1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Población Mayoritaria:</a:t>
            </a:r>
            <a:r>
              <a:rPr b="0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 La mayoría de los miembros adultos en Europa son actualmente solteros.</a:t>
            </a:r>
            <a:endParaRPr b="0" lang="es-E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Google Shape;117;p16"/>
          <p:cNvSpPr/>
          <p:nvPr/>
        </p:nvSpPr>
        <p:spPr>
          <a:xfrm>
            <a:off x="971640" y="2838600"/>
            <a:ext cx="488592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1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Combatiendo la Soledad:</a:t>
            </a:r>
            <a:r>
              <a:rPr b="0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 El evento transforma el aislamiento en una red de fortaleza espiritual.</a:t>
            </a:r>
            <a:endParaRPr b="0" lang="es-E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Google Shape;118;p16"/>
          <p:cNvSpPr/>
          <p:nvPr/>
        </p:nvSpPr>
        <p:spPr>
          <a:xfrm>
            <a:off x="971640" y="3591000"/>
            <a:ext cx="488592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1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Fuerza Moral:</a:t>
            </a:r>
            <a:r>
              <a:rPr b="0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 Respondiendo al llamado del Élder Holland para estar a la vanguardia contra el temor.</a:t>
            </a:r>
            <a:endParaRPr b="0" lang="es-ES" sz="15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90" name="Google Shape;119;p16" descr="image.png"/>
          <p:cNvPicPr/>
          <p:nvPr/>
        </p:nvPicPr>
        <p:blipFill>
          <a:blip r:embed="rId4"/>
          <a:stretch/>
        </p:blipFill>
        <p:spPr>
          <a:xfrm>
            <a:off x="590400" y="2128680"/>
            <a:ext cx="190080" cy="199800"/>
          </a:xfrm>
          <a:prstGeom prst="rect">
            <a:avLst/>
          </a:prstGeom>
          <a:ln w="0">
            <a:noFill/>
          </a:ln>
        </p:spPr>
      </p:pic>
      <p:pic>
        <p:nvPicPr>
          <p:cNvPr id="91" name="Google Shape;120;p16" descr="image.png"/>
          <p:cNvPicPr/>
          <p:nvPr/>
        </p:nvPicPr>
        <p:blipFill>
          <a:blip r:embed="rId5"/>
          <a:stretch/>
        </p:blipFill>
        <p:spPr>
          <a:xfrm>
            <a:off x="590400" y="2881440"/>
            <a:ext cx="190080" cy="199800"/>
          </a:xfrm>
          <a:prstGeom prst="rect">
            <a:avLst/>
          </a:prstGeom>
          <a:ln w="0">
            <a:noFill/>
          </a:ln>
        </p:spPr>
      </p:pic>
      <p:pic>
        <p:nvPicPr>
          <p:cNvPr id="92" name="Google Shape;121;p16" descr="image.png"/>
          <p:cNvPicPr/>
          <p:nvPr/>
        </p:nvPicPr>
        <p:blipFill>
          <a:blip r:embed="rId6"/>
          <a:stretch/>
        </p:blipFill>
        <p:spPr>
          <a:xfrm>
            <a:off x="590400" y="3633840"/>
            <a:ext cx="190080" cy="199800"/>
          </a:xfrm>
          <a:prstGeom prst="rect">
            <a:avLst/>
          </a:prstGeom>
          <a:ln w="0">
            <a:noFill/>
          </a:ln>
        </p:spPr>
      </p:pic>
      <p:sp>
        <p:nvSpPr>
          <p:cNvPr id="93" name="Google Shape;122;p16"/>
          <p:cNvSpPr/>
          <p:nvPr/>
        </p:nvSpPr>
        <p:spPr>
          <a:xfrm>
            <a:off x="781200" y="590400"/>
            <a:ext cx="1136124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850" spc="-1" strike="noStrike">
                <a:solidFill>
                  <a:srgbClr val="d4af37"/>
                </a:solidFill>
                <a:latin typeface="Urbanist"/>
                <a:ea typeface="Urbanist"/>
              </a:rPr>
              <a:t>NUESTRA FUERZA ACTUAL</a:t>
            </a:r>
            <a:endParaRPr b="0" lang="es-ES" sz="28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Google Shape;123;p16"/>
          <p:cNvSpPr/>
          <p:nvPr/>
        </p:nvSpPr>
        <p:spPr>
          <a:xfrm>
            <a:off x="590400" y="590400"/>
            <a:ext cx="47160" cy="437760"/>
          </a:xfrm>
          <a:prstGeom prst="rect">
            <a:avLst/>
          </a:prstGeom>
          <a:solidFill>
            <a:srgbClr val="d4af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1f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128;p17" descr="image.png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96" name="Google Shape;129;p17" descr="image.png"/>
          <p:cNvPicPr/>
          <p:nvPr/>
        </p:nvPicPr>
        <p:blipFill>
          <a:blip r:embed="rId2"/>
          <a:stretch/>
        </p:blipFill>
        <p:spPr>
          <a:xfrm>
            <a:off x="590400" y="2367000"/>
            <a:ext cx="3479400" cy="2943000"/>
          </a:xfrm>
          <a:prstGeom prst="rect">
            <a:avLst/>
          </a:prstGeom>
          <a:ln w="0">
            <a:noFill/>
          </a:ln>
        </p:spPr>
      </p:pic>
      <p:pic>
        <p:nvPicPr>
          <p:cNvPr id="97" name="Google Shape;130;p17" descr="image.png"/>
          <p:cNvPicPr/>
          <p:nvPr/>
        </p:nvPicPr>
        <p:blipFill>
          <a:blip r:embed="rId3"/>
          <a:stretch/>
        </p:blipFill>
        <p:spPr>
          <a:xfrm>
            <a:off x="4356000" y="2367000"/>
            <a:ext cx="3479400" cy="2943000"/>
          </a:xfrm>
          <a:prstGeom prst="rect">
            <a:avLst/>
          </a:prstGeom>
          <a:ln w="0">
            <a:noFill/>
          </a:ln>
        </p:spPr>
      </p:pic>
      <p:pic>
        <p:nvPicPr>
          <p:cNvPr id="98" name="Google Shape;131;p17" descr="image.png"/>
          <p:cNvPicPr/>
          <p:nvPr/>
        </p:nvPicPr>
        <p:blipFill>
          <a:blip r:embed="rId4"/>
          <a:stretch/>
        </p:blipFill>
        <p:spPr>
          <a:xfrm>
            <a:off x="8121600" y="2367000"/>
            <a:ext cx="3479400" cy="2943000"/>
          </a:xfrm>
          <a:prstGeom prst="rect">
            <a:avLst/>
          </a:prstGeom>
          <a:ln w="0">
            <a:noFill/>
          </a:ln>
        </p:spPr>
      </p:pic>
      <p:sp>
        <p:nvSpPr>
          <p:cNvPr id="99" name="Google Shape;132;p17"/>
          <p:cNvSpPr/>
          <p:nvPr/>
        </p:nvSpPr>
        <p:spPr>
          <a:xfrm>
            <a:off x="813600" y="3395520"/>
            <a:ext cx="303336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ffffff"/>
                </a:solidFill>
                <a:latin typeface="Urbanist Medium"/>
                <a:ea typeface="Urbanist Medium"/>
              </a:rPr>
              <a:t>DURACIÓN</a:t>
            </a:r>
            <a:endParaRPr b="0" lang="es-ES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Google Shape;133;p17"/>
          <p:cNvSpPr/>
          <p:nvPr/>
        </p:nvSpPr>
        <p:spPr>
          <a:xfrm>
            <a:off x="885960" y="3909960"/>
            <a:ext cx="2889000" cy="146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7 Noches y 8 Días (1-8 de Diciembre). Convivencia extendida para romper barreras.</a:t>
            </a:r>
            <a:endParaRPr b="0" lang="es-E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Google Shape;134;p17"/>
          <p:cNvSpPr/>
          <p:nvPr/>
        </p:nvSpPr>
        <p:spPr>
          <a:xfrm>
            <a:off x="4579200" y="3395520"/>
            <a:ext cx="303336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ffffff"/>
                </a:solidFill>
                <a:latin typeface="Urbanist Medium"/>
                <a:ea typeface="Urbanist Medium"/>
              </a:rPr>
              <a:t>UBICACIÓN</a:t>
            </a:r>
            <a:endParaRPr b="0" lang="es-ES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" name="Google Shape;135;p17"/>
          <p:cNvSpPr/>
          <p:nvPr/>
        </p:nvSpPr>
        <p:spPr>
          <a:xfrm>
            <a:off x="4651200" y="3909960"/>
            <a:ext cx="2889000" cy="10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Madrid, España. Cercanía al Templo y entorno cultural vibrante.</a:t>
            </a:r>
            <a:endParaRPr b="0" lang="es-E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Google Shape;136;p17"/>
          <p:cNvSpPr/>
          <p:nvPr/>
        </p:nvSpPr>
        <p:spPr>
          <a:xfrm>
            <a:off x="8344440" y="3395520"/>
            <a:ext cx="303336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ffffff"/>
                </a:solidFill>
                <a:latin typeface="Urbanist Medium"/>
                <a:ea typeface="Urbanist Medium"/>
              </a:rPr>
              <a:t>OBJETIVO</a:t>
            </a:r>
            <a:endParaRPr b="0" lang="es-ES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" name="Google Shape;137;p17"/>
          <p:cNvSpPr/>
          <p:nvPr/>
        </p:nvSpPr>
        <p:spPr>
          <a:xfrm>
            <a:off x="8416800" y="3909960"/>
            <a:ext cx="2889000" cy="10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400+ voces de toda Europa unidas en discipulado y amistad.</a:t>
            </a:r>
            <a:endParaRPr b="0" lang="es-ES" sz="15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5" name="Google Shape;138;p17" descr="image.png"/>
          <p:cNvPicPr/>
          <p:nvPr/>
        </p:nvPicPr>
        <p:blipFill>
          <a:blip r:embed="rId5"/>
          <a:stretch/>
        </p:blipFill>
        <p:spPr>
          <a:xfrm>
            <a:off x="2130480" y="2709720"/>
            <a:ext cx="399600" cy="456840"/>
          </a:xfrm>
          <a:prstGeom prst="rect">
            <a:avLst/>
          </a:prstGeom>
          <a:ln w="0">
            <a:noFill/>
          </a:ln>
        </p:spPr>
      </p:pic>
      <p:pic>
        <p:nvPicPr>
          <p:cNvPr id="106" name="Google Shape;139;p17" descr="image.png"/>
          <p:cNvPicPr/>
          <p:nvPr/>
        </p:nvPicPr>
        <p:blipFill>
          <a:blip r:embed="rId6"/>
          <a:stretch/>
        </p:blipFill>
        <p:spPr>
          <a:xfrm>
            <a:off x="5924520" y="2709720"/>
            <a:ext cx="342720" cy="456840"/>
          </a:xfrm>
          <a:prstGeom prst="rect">
            <a:avLst/>
          </a:prstGeom>
          <a:ln w="0">
            <a:noFill/>
          </a:ln>
        </p:spPr>
      </p:pic>
      <p:pic>
        <p:nvPicPr>
          <p:cNvPr id="107" name="Google Shape;140;p17" descr="image.png"/>
          <p:cNvPicPr/>
          <p:nvPr/>
        </p:nvPicPr>
        <p:blipFill>
          <a:blip r:embed="rId7"/>
          <a:stretch/>
        </p:blipFill>
        <p:spPr>
          <a:xfrm>
            <a:off x="9575640" y="2709720"/>
            <a:ext cx="571320" cy="456840"/>
          </a:xfrm>
          <a:prstGeom prst="rect">
            <a:avLst/>
          </a:prstGeom>
          <a:ln w="0">
            <a:noFill/>
          </a:ln>
        </p:spPr>
      </p:pic>
      <p:sp>
        <p:nvSpPr>
          <p:cNvPr id="108" name="Google Shape;141;p17"/>
          <p:cNvSpPr/>
          <p:nvPr/>
        </p:nvSpPr>
        <p:spPr>
          <a:xfrm>
            <a:off x="781200" y="590400"/>
            <a:ext cx="1136124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850" spc="-1" strike="noStrike">
                <a:solidFill>
                  <a:srgbClr val="d4af37"/>
                </a:solidFill>
                <a:latin typeface="Urbanist"/>
                <a:ea typeface="Urbanist"/>
              </a:rPr>
              <a:t>ESTRUCTURA DE LA CONFERENCIA</a:t>
            </a:r>
            <a:endParaRPr b="0" lang="es-ES" sz="28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Google Shape;142;p17"/>
          <p:cNvSpPr/>
          <p:nvPr/>
        </p:nvSpPr>
        <p:spPr>
          <a:xfrm>
            <a:off x="590400" y="590400"/>
            <a:ext cx="47160" cy="437760"/>
          </a:xfrm>
          <a:prstGeom prst="rect">
            <a:avLst/>
          </a:prstGeom>
          <a:solidFill>
            <a:srgbClr val="d4af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1f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47;p18" descr="image.png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11" name="Google Shape;148;p18"/>
          <p:cNvSpPr/>
          <p:nvPr/>
        </p:nvSpPr>
        <p:spPr>
          <a:xfrm>
            <a:off x="781200" y="781200"/>
            <a:ext cx="498024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850" spc="-1" strike="noStrike">
                <a:solidFill>
                  <a:srgbClr val="d4af37"/>
                </a:solidFill>
                <a:latin typeface="Urbanist"/>
                <a:ea typeface="Urbanist"/>
              </a:rPr>
              <a:t>MADRID EN NAVIDAD</a:t>
            </a:r>
            <a:endParaRPr b="0" lang="es-ES" sz="28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2" name="Google Shape;149;p18"/>
          <p:cNvSpPr/>
          <p:nvPr/>
        </p:nvSpPr>
        <p:spPr>
          <a:xfrm>
            <a:off x="590400" y="781200"/>
            <a:ext cx="47160" cy="437760"/>
          </a:xfrm>
          <a:prstGeom prst="rect">
            <a:avLst/>
          </a:prstGeom>
          <a:solidFill>
            <a:srgbClr val="d4af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Google Shape;150;p18" descr="image.png"/>
          <p:cNvPicPr/>
          <p:nvPr/>
        </p:nvPicPr>
        <p:blipFill>
          <a:blip r:embed="rId2"/>
          <a:stretch/>
        </p:blipFill>
        <p:spPr>
          <a:xfrm>
            <a:off x="6095880" y="19080"/>
            <a:ext cx="6076440" cy="6857640"/>
          </a:xfrm>
          <a:prstGeom prst="rect">
            <a:avLst/>
          </a:prstGeom>
          <a:ln w="0">
            <a:noFill/>
          </a:ln>
        </p:spPr>
      </p:pic>
      <p:sp>
        <p:nvSpPr>
          <p:cNvPr id="114" name="Google Shape;151;p18"/>
          <p:cNvSpPr/>
          <p:nvPr/>
        </p:nvSpPr>
        <p:spPr>
          <a:xfrm>
            <a:off x="590400" y="1790640"/>
            <a:ext cx="4933440" cy="10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Diciembre ofrece un ambiente de sensibilidad única. Aprovecharemos las calles iluminadas y el espíritu festivo para exportar nuestra fortaleza al mundo.</a:t>
            </a:r>
            <a:endParaRPr b="0" lang="es-E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Google Shape;152;p18"/>
          <p:cNvSpPr/>
          <p:nvPr/>
        </p:nvSpPr>
        <p:spPr>
          <a:xfrm>
            <a:off x="590400" y="3086280"/>
            <a:ext cx="4933440" cy="10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1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Visitas Planificadas:</a:t>
            </a:r>
            <a:r>
              <a:rPr b="0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 Salamanca histórica y el pueblo navideño de El Escorial, integrando música y proselitismo activo.</a:t>
            </a:r>
            <a:endParaRPr b="0" lang="es-ES" sz="15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1f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57;p19" descr="image.png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117" name="Google Shape;158;p19" descr="image.png"/>
          <p:cNvPicPr/>
          <p:nvPr/>
        </p:nvPicPr>
        <p:blipFill>
          <a:blip r:embed="rId2"/>
          <a:stretch/>
        </p:blipFill>
        <p:spPr>
          <a:xfrm>
            <a:off x="590400" y="2124000"/>
            <a:ext cx="3574800" cy="3428640"/>
          </a:xfrm>
          <a:prstGeom prst="rect">
            <a:avLst/>
          </a:prstGeom>
          <a:ln w="0">
            <a:noFill/>
          </a:ln>
        </p:spPr>
      </p:pic>
      <p:pic>
        <p:nvPicPr>
          <p:cNvPr id="118" name="Google Shape;159;p19" descr="image.png"/>
          <p:cNvPicPr/>
          <p:nvPr/>
        </p:nvPicPr>
        <p:blipFill>
          <a:blip r:embed="rId3"/>
          <a:stretch/>
        </p:blipFill>
        <p:spPr>
          <a:xfrm>
            <a:off x="4308480" y="2124000"/>
            <a:ext cx="3574800" cy="3428640"/>
          </a:xfrm>
          <a:prstGeom prst="rect">
            <a:avLst/>
          </a:prstGeom>
          <a:ln w="0">
            <a:noFill/>
          </a:ln>
        </p:spPr>
      </p:pic>
      <p:pic>
        <p:nvPicPr>
          <p:cNvPr id="119" name="Google Shape;160;p19" descr="image.png"/>
          <p:cNvPicPr/>
          <p:nvPr/>
        </p:nvPicPr>
        <p:blipFill>
          <a:blip r:embed="rId4"/>
          <a:stretch/>
        </p:blipFill>
        <p:spPr>
          <a:xfrm>
            <a:off x="8026200" y="2124000"/>
            <a:ext cx="3574800" cy="3428640"/>
          </a:xfrm>
          <a:prstGeom prst="rect">
            <a:avLst/>
          </a:prstGeom>
          <a:ln w="0">
            <a:noFill/>
          </a:ln>
        </p:spPr>
      </p:pic>
      <p:pic>
        <p:nvPicPr>
          <p:cNvPr id="120" name="Google Shape;161;p19" descr="image.png"/>
          <p:cNvPicPr/>
          <p:nvPr/>
        </p:nvPicPr>
        <p:blipFill>
          <a:blip r:embed="rId5"/>
          <a:stretch/>
        </p:blipFill>
        <p:spPr>
          <a:xfrm>
            <a:off x="743040" y="2276640"/>
            <a:ext cx="3269880" cy="1714320"/>
          </a:xfrm>
          <a:prstGeom prst="rect">
            <a:avLst/>
          </a:prstGeom>
          <a:ln w="0">
            <a:noFill/>
          </a:ln>
        </p:spPr>
      </p:pic>
      <p:pic>
        <p:nvPicPr>
          <p:cNvPr id="121" name="Google Shape;162;p19" descr="image.png"/>
          <p:cNvPicPr/>
          <p:nvPr/>
        </p:nvPicPr>
        <p:blipFill>
          <a:blip r:embed="rId6"/>
          <a:stretch/>
        </p:blipFill>
        <p:spPr>
          <a:xfrm>
            <a:off x="4460760" y="2276640"/>
            <a:ext cx="3269880" cy="1714320"/>
          </a:xfrm>
          <a:prstGeom prst="rect">
            <a:avLst/>
          </a:prstGeom>
          <a:ln w="0">
            <a:noFill/>
          </a:ln>
        </p:spPr>
      </p:pic>
      <p:pic>
        <p:nvPicPr>
          <p:cNvPr id="122" name="Google Shape;163;p19" descr="image.png"/>
          <p:cNvPicPr/>
          <p:nvPr/>
        </p:nvPicPr>
        <p:blipFill>
          <a:blip r:embed="rId7"/>
          <a:stretch/>
        </p:blipFill>
        <p:spPr>
          <a:xfrm>
            <a:off x="8178840" y="2276640"/>
            <a:ext cx="3269880" cy="1714320"/>
          </a:xfrm>
          <a:prstGeom prst="rect">
            <a:avLst/>
          </a:prstGeom>
          <a:ln w="0">
            <a:noFill/>
          </a:ln>
        </p:spPr>
      </p:pic>
      <p:sp>
        <p:nvSpPr>
          <p:cNvPr id="123" name="Google Shape;164;p19"/>
          <p:cNvSpPr/>
          <p:nvPr/>
        </p:nvSpPr>
        <p:spPr>
          <a:xfrm>
            <a:off x="661320" y="4086360"/>
            <a:ext cx="343332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ffffff"/>
                </a:solidFill>
                <a:latin typeface="Urbanist Medium"/>
                <a:ea typeface="Urbanist Medium"/>
              </a:rPr>
              <a:t>FLASHMOB EN SOL</a:t>
            </a:r>
            <a:endParaRPr b="0" lang="es-ES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4" name="Google Shape;165;p19"/>
          <p:cNvSpPr/>
          <p:nvPr/>
        </p:nvSpPr>
        <p:spPr>
          <a:xfrm>
            <a:off x="743040" y="4600440"/>
            <a:ext cx="326988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Actuación coral masiva integrando música y luces.</a:t>
            </a:r>
            <a:endParaRPr b="0" lang="es-E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Google Shape;166;p19"/>
          <p:cNvSpPr/>
          <p:nvPr/>
        </p:nvSpPr>
        <p:spPr>
          <a:xfrm>
            <a:off x="4379040" y="4086360"/>
            <a:ext cx="343332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ffffff"/>
                </a:solidFill>
                <a:latin typeface="Urbanist Medium"/>
                <a:ea typeface="Urbanist Medium"/>
              </a:rPr>
              <a:t>SIN FRONTERAS</a:t>
            </a:r>
            <a:endParaRPr b="0" lang="es-ES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Google Shape;167;p19"/>
          <p:cNvSpPr/>
          <p:nvPr/>
        </p:nvSpPr>
        <p:spPr>
          <a:xfrm>
            <a:off x="4460760" y="4600440"/>
            <a:ext cx="326988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Uso de tecnología para traducción simultánea y APP de contacto.</a:t>
            </a:r>
            <a:endParaRPr b="0" lang="es-E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Google Shape;168;p19"/>
          <p:cNvSpPr/>
          <p:nvPr/>
        </p:nvSpPr>
        <p:spPr>
          <a:xfrm>
            <a:off x="8097120" y="4086360"/>
            <a:ext cx="343332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ffffff"/>
                </a:solidFill>
                <a:latin typeface="Urbanist Medium"/>
                <a:ea typeface="Urbanist Medium"/>
              </a:rPr>
              <a:t>ILUMINA EL MUNDO</a:t>
            </a:r>
            <a:endParaRPr b="0" lang="es-ES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8" name="Google Shape;169;p19"/>
          <p:cNvSpPr/>
          <p:nvPr/>
        </p:nvSpPr>
        <p:spPr>
          <a:xfrm>
            <a:off x="8178840" y="4600440"/>
            <a:ext cx="326988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Máquinas de donativos y videomapping del nacimiento.</a:t>
            </a:r>
            <a:endParaRPr b="0" lang="es-ES" sz="15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9" name="Google Shape;170;p19" descr="image.png"/>
          <p:cNvPicPr/>
          <p:nvPr/>
        </p:nvPicPr>
        <p:blipFill>
          <a:blip r:embed="rId8"/>
          <a:stretch/>
        </p:blipFill>
        <p:spPr>
          <a:xfrm>
            <a:off x="752400" y="2286000"/>
            <a:ext cx="3250800" cy="1695240"/>
          </a:xfrm>
          <a:prstGeom prst="rect">
            <a:avLst/>
          </a:prstGeom>
          <a:ln w="0">
            <a:noFill/>
          </a:ln>
        </p:spPr>
      </p:pic>
      <p:pic>
        <p:nvPicPr>
          <p:cNvPr id="130" name="Google Shape;171;p19" descr="image.png"/>
          <p:cNvPicPr/>
          <p:nvPr/>
        </p:nvPicPr>
        <p:blipFill>
          <a:blip r:embed="rId9"/>
          <a:stretch/>
        </p:blipFill>
        <p:spPr>
          <a:xfrm>
            <a:off x="4470480" y="2286000"/>
            <a:ext cx="3250800" cy="1695240"/>
          </a:xfrm>
          <a:prstGeom prst="rect">
            <a:avLst/>
          </a:prstGeom>
          <a:ln w="0">
            <a:noFill/>
          </a:ln>
        </p:spPr>
      </p:pic>
      <p:pic>
        <p:nvPicPr>
          <p:cNvPr id="131" name="Google Shape;172;p19" descr="image.png"/>
          <p:cNvPicPr/>
          <p:nvPr/>
        </p:nvPicPr>
        <p:blipFill>
          <a:blip r:embed="rId10"/>
          <a:stretch/>
        </p:blipFill>
        <p:spPr>
          <a:xfrm>
            <a:off x="8188200" y="2286000"/>
            <a:ext cx="3250800" cy="1695240"/>
          </a:xfrm>
          <a:prstGeom prst="rect">
            <a:avLst/>
          </a:prstGeom>
          <a:ln w="0">
            <a:noFill/>
          </a:ln>
        </p:spPr>
      </p:pic>
      <p:sp>
        <p:nvSpPr>
          <p:cNvPr id="132" name="Google Shape;173;p19"/>
          <p:cNvSpPr/>
          <p:nvPr/>
        </p:nvSpPr>
        <p:spPr>
          <a:xfrm>
            <a:off x="781200" y="590400"/>
            <a:ext cx="1136124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850" spc="-1" strike="noStrike">
                <a:solidFill>
                  <a:srgbClr val="d4af37"/>
                </a:solidFill>
                <a:latin typeface="Urbanist"/>
                <a:ea typeface="Urbanist"/>
              </a:rPr>
              <a:t>ACTIVIDADES DE IMPACTO</a:t>
            </a:r>
            <a:endParaRPr b="0" lang="es-ES" sz="28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Google Shape;174;p19"/>
          <p:cNvSpPr/>
          <p:nvPr/>
        </p:nvSpPr>
        <p:spPr>
          <a:xfrm>
            <a:off x="590400" y="590400"/>
            <a:ext cx="47160" cy="437760"/>
          </a:xfrm>
          <a:prstGeom prst="rect">
            <a:avLst/>
          </a:prstGeom>
          <a:solidFill>
            <a:srgbClr val="d4af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1f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79;p20" descr="image.png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id="135" name="Google Shape;180;p20" descr="image.png"/>
          <p:cNvPicPr/>
          <p:nvPr/>
        </p:nvPicPr>
        <p:blipFill>
          <a:blip r:embed="rId2"/>
          <a:stretch/>
        </p:blipFill>
        <p:spPr>
          <a:xfrm>
            <a:off x="590400" y="1695600"/>
            <a:ext cx="4285800" cy="4285800"/>
          </a:xfrm>
          <a:prstGeom prst="rect">
            <a:avLst/>
          </a:prstGeom>
          <a:ln w="0">
            <a:noFill/>
          </a:ln>
        </p:spPr>
      </p:pic>
      <p:pic>
        <p:nvPicPr>
          <p:cNvPr id="136" name="Google Shape;181;p20" descr="image.png"/>
          <p:cNvPicPr/>
          <p:nvPr/>
        </p:nvPicPr>
        <p:blipFill>
          <a:blip r:embed="rId3"/>
          <a:stretch/>
        </p:blipFill>
        <p:spPr>
          <a:xfrm>
            <a:off x="638280" y="1743120"/>
            <a:ext cx="4190760" cy="4190760"/>
          </a:xfrm>
          <a:prstGeom prst="rect">
            <a:avLst/>
          </a:prstGeom>
          <a:ln w="0">
            <a:noFill/>
          </a:ln>
        </p:spPr>
      </p:pic>
      <p:sp>
        <p:nvSpPr>
          <p:cNvPr id="137" name="Google Shape;182;p20"/>
          <p:cNvSpPr/>
          <p:nvPr/>
        </p:nvSpPr>
        <p:spPr>
          <a:xfrm>
            <a:off x="6334200" y="2629080"/>
            <a:ext cx="553032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ffffff"/>
                </a:solidFill>
                <a:latin typeface="Urbanist Medium"/>
                <a:ea typeface="Urbanist Medium"/>
              </a:rPr>
              <a:t>ORDENANZAS Y CONVENIOS</a:t>
            </a:r>
            <a:endParaRPr b="0" lang="es-ES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Google Shape;183;p20"/>
          <p:cNvSpPr/>
          <p:nvPr/>
        </p:nvSpPr>
        <p:spPr>
          <a:xfrm>
            <a:off x="6334200" y="3143160"/>
            <a:ext cx="5266800" cy="10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Jornada especial dedicada al servicio vicario. Una oportunidad para fortalecer el compromiso sagrado en un entorno de hermandad europea.</a:t>
            </a:r>
            <a:endParaRPr b="0" lang="es-E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9" name="Google Shape;184;p20"/>
          <p:cNvSpPr/>
          <p:nvPr/>
        </p:nvSpPr>
        <p:spPr>
          <a:xfrm>
            <a:off x="6334200" y="4248000"/>
            <a:ext cx="526680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Participación en grupo para consolidar la necesidad de la obra del Templo entre los miembros solteros.</a:t>
            </a:r>
            <a:endParaRPr b="0" lang="es-E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Google Shape;185;p20"/>
          <p:cNvSpPr/>
          <p:nvPr/>
        </p:nvSpPr>
        <p:spPr>
          <a:xfrm>
            <a:off x="781200" y="590400"/>
            <a:ext cx="1136124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850" spc="-1" strike="noStrike">
                <a:solidFill>
                  <a:srgbClr val="d4af37"/>
                </a:solidFill>
                <a:latin typeface="Urbanist"/>
                <a:ea typeface="Urbanist"/>
              </a:rPr>
              <a:t>EL CORAZÓN: EL TEMPLO</a:t>
            </a:r>
            <a:endParaRPr b="0" lang="es-ES" sz="28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Google Shape;186;p20"/>
          <p:cNvSpPr/>
          <p:nvPr/>
        </p:nvSpPr>
        <p:spPr>
          <a:xfrm>
            <a:off x="590400" y="590400"/>
            <a:ext cx="47160" cy="437760"/>
          </a:xfrm>
          <a:prstGeom prst="rect">
            <a:avLst/>
          </a:prstGeom>
          <a:solidFill>
            <a:srgbClr val="d4af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1f3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91;p21" descr="image.png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43" name="Google Shape;192;p21"/>
          <p:cNvSpPr/>
          <p:nvPr/>
        </p:nvSpPr>
        <p:spPr>
          <a:xfrm>
            <a:off x="590400" y="2924280"/>
            <a:ext cx="526680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9000" spc="-1" strike="noStrike">
                <a:solidFill>
                  <a:srgbClr val="d4af37"/>
                </a:solidFill>
                <a:latin typeface="Lato"/>
                <a:ea typeface="Lato"/>
              </a:rPr>
              <a:t>100%</a:t>
            </a:r>
            <a:endParaRPr b="0" lang="es-ES" sz="9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Google Shape;193;p21"/>
          <p:cNvSpPr/>
          <p:nvPr/>
        </p:nvSpPr>
        <p:spPr>
          <a:xfrm>
            <a:off x="590400" y="4067280"/>
            <a:ext cx="526680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ffffff"/>
                </a:solidFill>
                <a:latin typeface="Lato"/>
                <a:ea typeface="Lato"/>
              </a:rPr>
              <a:t>ACCESIBILIDAD</a:t>
            </a:r>
            <a:endParaRPr b="0" lang="es-ES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Google Shape;194;p21"/>
          <p:cNvSpPr/>
          <p:nvPr/>
        </p:nvSpPr>
        <p:spPr>
          <a:xfrm>
            <a:off x="6334200" y="2924280"/>
            <a:ext cx="5530320" cy="32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100" spc="-1" strike="noStrike">
                <a:solidFill>
                  <a:srgbClr val="ffffff"/>
                </a:solidFill>
                <a:latin typeface="Urbanist Medium"/>
                <a:ea typeface="Urbanist Medium"/>
              </a:rPr>
              <a:t>GESTIÓN DE COSTES</a:t>
            </a:r>
            <a:endParaRPr b="0" lang="es-ES" sz="21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Google Shape;195;p21"/>
          <p:cNvSpPr/>
          <p:nvPr/>
        </p:nvSpPr>
        <p:spPr>
          <a:xfrm>
            <a:off x="6715080" y="3400560"/>
            <a:ext cx="488592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Alojamiento en bungalows económicos cerca de Madrid.</a:t>
            </a:r>
            <a:endParaRPr b="0" lang="es-E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7" name="Google Shape;196;p21"/>
          <p:cNvSpPr/>
          <p:nvPr/>
        </p:nvSpPr>
        <p:spPr>
          <a:xfrm>
            <a:off x="6715080" y="3848040"/>
            <a:ext cx="48859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Tarifas grupales negociadas para transporte y cultura.</a:t>
            </a:r>
            <a:endParaRPr b="0" lang="es-ES" sz="15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Google Shape;197;p21"/>
          <p:cNvSpPr/>
          <p:nvPr/>
        </p:nvSpPr>
        <p:spPr>
          <a:xfrm>
            <a:off x="6715080" y="4295880"/>
            <a:ext cx="4885920" cy="7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tabLst>
                <a:tab algn="l" pos="0"/>
              </a:tabLst>
            </a:pPr>
            <a:r>
              <a:rPr b="0" lang="en-US" sz="1500" spc="-1" strike="noStrike">
                <a:solidFill>
                  <a:srgbClr val="e2e8f0"/>
                </a:solidFill>
                <a:latin typeface="Lato"/>
                <a:ea typeface="Lato"/>
              </a:rPr>
              <a:t>El factor económico no será un impedimento para asistir.</a:t>
            </a:r>
            <a:endParaRPr b="0" lang="es-ES" sz="15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49" name="Google Shape;198;p21" descr="image.png"/>
          <p:cNvPicPr/>
          <p:nvPr/>
        </p:nvPicPr>
        <p:blipFill>
          <a:blip r:embed="rId2"/>
          <a:stretch/>
        </p:blipFill>
        <p:spPr>
          <a:xfrm>
            <a:off x="6334200" y="3443400"/>
            <a:ext cx="171000" cy="199800"/>
          </a:xfrm>
          <a:prstGeom prst="rect">
            <a:avLst/>
          </a:prstGeom>
          <a:ln w="0">
            <a:noFill/>
          </a:ln>
        </p:spPr>
      </p:pic>
      <p:pic>
        <p:nvPicPr>
          <p:cNvPr id="150" name="Google Shape;199;p21" descr="image.png"/>
          <p:cNvPicPr/>
          <p:nvPr/>
        </p:nvPicPr>
        <p:blipFill>
          <a:blip r:embed="rId3"/>
          <a:stretch/>
        </p:blipFill>
        <p:spPr>
          <a:xfrm>
            <a:off x="6334200" y="3890880"/>
            <a:ext cx="171000" cy="199800"/>
          </a:xfrm>
          <a:prstGeom prst="rect">
            <a:avLst/>
          </a:prstGeom>
          <a:ln w="0">
            <a:noFill/>
          </a:ln>
        </p:spPr>
      </p:pic>
      <p:pic>
        <p:nvPicPr>
          <p:cNvPr id="151" name="Google Shape;200;p21" descr="image.png"/>
          <p:cNvPicPr/>
          <p:nvPr/>
        </p:nvPicPr>
        <p:blipFill>
          <a:blip r:embed="rId4"/>
          <a:stretch/>
        </p:blipFill>
        <p:spPr>
          <a:xfrm>
            <a:off x="6334200" y="4338720"/>
            <a:ext cx="171000" cy="199800"/>
          </a:xfrm>
          <a:prstGeom prst="rect">
            <a:avLst/>
          </a:prstGeom>
          <a:ln w="0">
            <a:noFill/>
          </a:ln>
        </p:spPr>
      </p:pic>
      <p:sp>
        <p:nvSpPr>
          <p:cNvPr id="152" name="Google Shape;201;p21"/>
          <p:cNvSpPr/>
          <p:nvPr/>
        </p:nvSpPr>
        <p:spPr>
          <a:xfrm>
            <a:off x="781200" y="590400"/>
            <a:ext cx="11361240" cy="43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850" spc="-1" strike="noStrike">
                <a:solidFill>
                  <a:srgbClr val="d4af37"/>
                </a:solidFill>
                <a:latin typeface="Urbanist"/>
                <a:ea typeface="Urbanist"/>
              </a:rPr>
              <a:t>VIABILIDAD ECONÓMICA</a:t>
            </a:r>
            <a:endParaRPr b="0" lang="es-ES" sz="285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Google Shape;202;p21"/>
          <p:cNvSpPr/>
          <p:nvPr/>
        </p:nvSpPr>
        <p:spPr>
          <a:xfrm>
            <a:off x="590400" y="590400"/>
            <a:ext cx="47160" cy="437760"/>
          </a:xfrm>
          <a:prstGeom prst="rect">
            <a:avLst/>
          </a:prstGeom>
          <a:solidFill>
            <a:srgbClr val="d4af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dcterms:modified xsi:type="dcterms:W3CDTF">2026-04-21T17:32:28Z</dcterms:modified>
  <cp:revision>1</cp:revision>
  <dc:subject/>
  <dc:title/>
</cp:coreProperties>
</file>